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57" r:id="rId7"/>
    <p:sldId id="262" r:id="rId8"/>
    <p:sldId id="263" r:id="rId9"/>
    <p:sldId id="271" r:id="rId10"/>
    <p:sldId id="265" r:id="rId11"/>
    <p:sldId id="270" r:id="rId12"/>
    <p:sldId id="267" r:id="rId13"/>
    <p:sldId id="269" r:id="rId14"/>
    <p:sldId id="272" r:id="rId15"/>
    <p:sldId id="273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1"/>
  </p:normalViewPr>
  <p:slideViewPr>
    <p:cSldViewPr snapToGrid="0">
      <p:cViewPr varScale="1">
        <p:scale>
          <a:sx n="105" d="100"/>
          <a:sy n="105" d="100"/>
        </p:scale>
        <p:origin x="8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D7F4C-288F-8541-B5B7-95ECE094A013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6F944B-78B7-8F47-A1BB-FA05723F779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9201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F944B-78B7-8F47-A1BB-FA05723F7793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598317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6F944B-78B7-8F47-A1BB-FA05723F7793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91507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AD024A-0F38-31CF-A0D8-F2EF6AB6B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0449389-1B7C-3DBA-21AF-8C34CB3FC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359939-971B-44B7-116D-46AACC72E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4BD905-4A65-CA8D-4373-AE4BDE30F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7B804A0-40B0-B29C-CB41-03DAA9C09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39890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7AF688-31C5-812B-A280-1AD014033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2942434-299A-B047-A9B0-37C58C1484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07E2663-8CB0-F764-98D4-5440E437B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2B5B51-F4AB-161C-85D6-170B29F54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00394D-1522-68C4-E11F-198B53AF2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408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B5FB53F-550A-0C0E-79C4-B32DE33F63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67EB10-8DC7-2643-9175-EA039A8EC7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CC4BB7-3104-C390-9530-50B6C0C33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5252C6-7440-76BD-1CFB-EA1138B12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282125-0ADB-5732-A8DC-37E5B4C9A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9985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98C54A-A6D9-6D0D-C30A-D3419438A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5ECBD64-A9F3-B5B0-2967-419EEFC65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3A52D5-A397-8719-DDD0-B3B4F31DD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E76E83-DC84-263B-4D41-0035760CF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93E514-9903-6998-A186-B4C807969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45448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5B92B3-6EA5-6562-6B1D-C020074E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7268D7-AEA5-BA9F-ED1F-F44C128A6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569B29-D65C-9198-2DD4-1F3E4036A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77DC31D-F8B9-6C55-435A-F4C78504C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903E91-2BF1-C812-BA24-28E05FE1F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94012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DFAD1E-EFA9-F3E1-24CB-E163B4F6F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BE491F-416D-F7C0-10D0-F280D511B6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C2769FB-099B-D69E-1DFA-814DCFD29E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F77E39-FF30-5857-94AC-249344B98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ADFA83-88C7-786E-F561-CA896DF2C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3CDF68-7C30-E681-8A94-3E8867C6CD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43369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AB7F0F-4F9F-84E1-B3C3-67B96A195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D9BBAF-BD81-8AEE-51A6-1CEC218A1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D041CDB-8277-CD5F-893C-94BD3C4F83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1929EB9-D400-5E56-7CA4-8E7C0CEBF7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D9AB3E-D88C-1713-BD2C-6B1903D957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653D8E3-5378-58FB-4E28-DA9FE8BCE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949A824-97B2-A75A-7A5E-D789399EC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5A8975-CD1A-235D-7D29-9C5D55BFE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65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A59C7D-BC6D-4CCA-831A-6F8017F10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A654B30-8B17-8AB7-B762-FB44BADB4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29B684E-50BC-4C1B-ED4D-DF26212D2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93EBA8-CEC6-393D-D32C-098197D9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48526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7ECB7B-34FD-ABA9-080C-17D3ABFAF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89D8B20-C944-A41F-7806-CCDA88501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7EE0642-8424-F118-78E0-8FAB5E06B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24586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D64F89-B7B3-36BF-2095-ED37B59B9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3DDF5D-0D63-3146-C8FD-34D30EF158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0611CCD-2BCF-EF36-DF96-0C0A68A4A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E0FBE1-35E9-7386-0EA4-0C7AF3428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EE7739A-577B-7CF4-C648-6E3FEBF50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927C3F-B85C-D74C-0143-D17DE1DC8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78012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29BFA4-3A13-46BB-95EB-BF26D9AD5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3B5EDBD-FD28-2F3E-C161-9532EE1F24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102162-003E-8F91-383C-5530B143EE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829BAB-B2C1-622A-1FEB-81E01EDC8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AFB804-2696-1FA4-CC84-76404E354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D0609A-BACC-7CF6-C089-C51D56007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17042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FABD8E-C923-BC4A-3320-C0A8FFCC1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11A905-1368-96B4-D27A-1CBC64E74E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B0860F0-5A05-8066-6A57-77AC82AE4B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8678C-7963-554D-AE15-6867BF877DF4}" type="datetimeFigureOut">
              <a:rPr kumimoji="1" lang="ko-KR" altLang="en-US" smtClean="0"/>
              <a:t>2023. 11. 2.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273C3DA-7636-34F8-A488-1AE32D7A66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89F235-FA54-AC7E-E9FA-D1C027FD8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BD1AE-16C3-6343-B203-0C098A02D76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97477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904279-EC68-B47F-07AD-583EF08CAA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2023 </a:t>
            </a:r>
            <a:r>
              <a:rPr kumimoji="1" lang="ko-KR" altLang="en-US" dirty="0">
                <a:latin typeface="BM JUA OTF" panose="02020603020101020101" pitchFamily="18" charset="-127"/>
                <a:ea typeface="BM JUA OTF" panose="02020603020101020101" pitchFamily="18" charset="-127"/>
              </a:rPr>
              <a:t>서울 지능형 사물인터넷 최종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EF9B07-EA47-0C15-732B-2059D34C31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kumimoji="1" lang="ko-KR" altLang="en-US" sz="1800" dirty="0">
                <a:latin typeface="BM JUA OTF" panose="02020603020101020101" pitchFamily="18" charset="-127"/>
                <a:ea typeface="BM JUA OTF" panose="02020603020101020101" pitchFamily="18" charset="-127"/>
              </a:rPr>
              <a:t>팀 </a:t>
            </a:r>
            <a:r>
              <a:rPr kumimoji="1" lang="en-US" altLang="ko-KR" sz="1800" dirty="0">
                <a:latin typeface="BM JUA OTF" panose="02020603020101020101" pitchFamily="18" charset="-127"/>
                <a:ea typeface="BM JUA OTF" panose="02020603020101020101" pitchFamily="18" charset="-127"/>
              </a:rPr>
              <a:t>Mechanics</a:t>
            </a:r>
          </a:p>
          <a:p>
            <a:pPr algn="r"/>
            <a:r>
              <a:rPr kumimoji="1" lang="ko-KR" altLang="en-US" sz="1400" dirty="0">
                <a:latin typeface="BM JUA OTF" panose="02020603020101020101" pitchFamily="18" charset="-127"/>
                <a:ea typeface="BM JUA OTF" panose="02020603020101020101" pitchFamily="18" charset="-127"/>
              </a:rPr>
              <a:t>한양대학교 응용물리학과 박민혁</a:t>
            </a:r>
            <a:endParaRPr kumimoji="1" lang="en-US" altLang="ko-KR" sz="1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algn="r"/>
            <a:r>
              <a:rPr kumimoji="1" lang="ko-KR" altLang="en-US" sz="1400" dirty="0">
                <a:latin typeface="BM JUA OTF" panose="02020603020101020101" pitchFamily="18" charset="-127"/>
                <a:ea typeface="BM JUA OTF" panose="02020603020101020101" pitchFamily="18" charset="-127"/>
              </a:rPr>
              <a:t>한양대학교 응용물리학과 </a:t>
            </a:r>
            <a:r>
              <a:rPr kumimoji="1" lang="ko-KR" altLang="en-US" sz="14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이규현</a:t>
            </a:r>
            <a:endParaRPr kumimoji="1" lang="en-US" altLang="ko-KR" sz="14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algn="r"/>
            <a:r>
              <a:rPr kumimoji="1" lang="ko-KR" altLang="en-US" sz="1400" dirty="0">
                <a:latin typeface="BM JUA OTF" panose="02020603020101020101" pitchFamily="18" charset="-127"/>
                <a:ea typeface="BM JUA OTF" panose="02020603020101020101" pitchFamily="18" charset="-127"/>
              </a:rPr>
              <a:t>한양대학교 응용물리학과 이민성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43083DC-9E41-F784-3623-2A43A4FC7C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55"/>
          <a:stretch/>
        </p:blipFill>
        <p:spPr>
          <a:xfrm>
            <a:off x="7449312" y="3961988"/>
            <a:ext cx="914400" cy="932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013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ko-KR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[AB] Enclosure Hydrophone M14</a:t>
            </a:r>
            <a:r>
              <a:rPr kumimoji="1" lang="ko-KR" altLang="en-US" sz="40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를</a:t>
            </a:r>
            <a:r>
              <a:rPr kumimoji="1" lang="ko-KR" altLang="en-US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 선택한 이유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AFC-1FFB-33A2-A00E-BE56C2043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높은 민감도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이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Hydrophone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은 주파수 범위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70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Hz-20kHz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에서 약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60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dB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의 높은 민감도를 보이므로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물 속에서 발생하는 다양한 소음을 선명하게 감지할 수 있습니다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이를 통해 다리 주변에서의 물체의 움직임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동물의 활동 또는 다른 수중 활동을 잘 감지할 수 있습니다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와이드 주파수 응답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 70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Hz-20kHz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의 주파수 범위는 수중에서 발생하는 다양한 소리를 포착하기에 충분합니다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이를 통해 다리에 </a:t>
            </a: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무언가가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충돌하거나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물체가 떨어지는 경우 등의 사건을 감지하는 데 유용할 수 있습니다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깊은 수심에서도 사용 가능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ASF-G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는 최대 수심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100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m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까지 사용할 수 있기 때문에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깊은 물에서도 안정적으로 작동하며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깊은 곳에서의 소음 변화도 감지할 수 있습니다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플러그앤플레이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 3.5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mm TRS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잭을 통한 연결이 가능하므로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다양한 기기와의 호환성이 좋습니다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이를 통해 쉽게 설치 및 모니터링 시스템과 연결할 수 있습니다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에너지 효율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 9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V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배터리로 운영되므로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전원 공급이 간편하며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에너지 효율이 좋습니다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안정적인 모니터링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ASF-1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기능을 통해 안정적인 모니터링 환경을 제공하며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물 속에서의 다양한 활동이나 변화를 실시간으로 모니터링할 수 있습니다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이러한 장점들을 바탕으로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한강의 다리에 이 </a:t>
            </a: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하이드로폰을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설치하면 사건 또는 사고 감지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환경 모니터링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수중 동물 활동 모니터링 등 다양한 용도로 사용될 수 있습니다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b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</a:br>
            <a:endParaRPr kumimoji="1" lang="ko-KR" altLang="en-US" sz="17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05181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ko-KR" sz="3600" dirty="0">
                <a:latin typeface="BM JUA OTF" panose="02020603020101020101" pitchFamily="18" charset="-127"/>
                <a:ea typeface="BM JUA OTF" panose="02020603020101020101" pitchFamily="18" charset="-127"/>
              </a:rPr>
              <a:t>[AB] Enclosure Hydrophone M14</a:t>
            </a:r>
            <a:r>
              <a:rPr kumimoji="1" lang="ko-KR" altLang="en-US" sz="3600" dirty="0">
                <a:latin typeface="BM JUA OTF" panose="02020603020101020101" pitchFamily="18" charset="-127"/>
                <a:ea typeface="BM JUA OTF" panose="02020603020101020101" pitchFamily="18" charset="-127"/>
              </a:rPr>
              <a:t> 설치 위치 및 설치 개수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AFC-1FFB-33A2-A00E-BE56C2043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3437"/>
            <a:ext cx="10515600" cy="36120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하이드로폰의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감지 범위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ASF-G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는 주변의 소음을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60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dB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이하로 제한하면서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70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Hz-20kHz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의 주파수 범위에서 소리를 감지할 수 있습니다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이는 사람이 물에 떨어질 때 발생하는 소리를 감지하는 데 충분할 것으로 보입니다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감지 거리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마지막으로 제공된 정보에 따르면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ASF-G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는 깊은 물에서도 소리 감지를 유지하며 최대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100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m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의 거리까지 소리를 감지할 수 있다고 합니다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대교의 평균 길이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대교의 평균 길이를 고려하여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하이드로폰의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감지 범위가 겹치지 않게 설치해야 합니다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하이드로폰의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감지 거리가 최대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100m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이므로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대교의 평균 길이를 약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1,140</a:t>
            </a:r>
            <a:r>
              <a:rPr kumimoji="1" lang="en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m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로 가정하면 대략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12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개의 </a:t>
            </a: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하이드로폰이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필요할 것으로 추정됩니다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하지만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실제로는 다리의 길이나 구조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그리고 다리 밑의 물의 깊이나 흐름 등 여러 요소를 고려해야 합니다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따라서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12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개를 기본으로 하되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외부 노이즈나 간섭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그리고 다리의 특정 위치나 수심 등의 요소를 고려하여 추가적으로 설치할 필요가 있을 수 있습니다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하이드로폰의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설치 위치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12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개의 </a:t>
            </a: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하이드로폰을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가지고 있다면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다리의 전체 길이에 균일하게 </a:t>
            </a: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분포시켜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설치하는 것이 좋습니다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예를 들어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다리의 양 끝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중앙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그리고 그 사이의 균등한 간격으로 </a:t>
            </a: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하이드로폰을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설치하면 전체 다리를 커버할 수 있을 것입니다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이렇게 하면 사람이 떨어지는 위치에 따라 가장 가까운 </a:t>
            </a:r>
            <a:r>
              <a:rPr kumimoji="1" lang="ko-KR" altLang="en-US" sz="17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하이드로폰이</a:t>
            </a:r>
            <a:r>
              <a:rPr kumimoji="1" lang="ko-KR" altLang="en-US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 소음을 감지할 수 있게 됩니다</a:t>
            </a:r>
            <a:r>
              <a:rPr kumimoji="1" lang="en-US" altLang="ko-KR" sz="17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endParaRPr kumimoji="1" lang="ko-KR" altLang="en-US" sz="17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26848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ko-KR" altLang="en-US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경제성 측면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9963508-FCB1-F4E9-E81A-FD8A0B65BA10}"/>
              </a:ext>
            </a:extLst>
          </p:cNvPr>
          <p:cNvGraphicFramePr>
            <a:graphicFrameLocks noGrp="1"/>
          </p:cNvGraphicFramePr>
          <p:nvPr/>
        </p:nvGraphicFramePr>
        <p:xfrm>
          <a:off x="182880" y="1690688"/>
          <a:ext cx="11899391" cy="438093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4782729">
                  <a:extLst>
                    <a:ext uri="{9D8B030D-6E8A-4147-A177-3AD203B41FA5}">
                      <a16:colId xmlns:a16="http://schemas.microsoft.com/office/drawing/2014/main" val="2201702405"/>
                    </a:ext>
                  </a:extLst>
                </a:gridCol>
                <a:gridCol w="1378307">
                  <a:extLst>
                    <a:ext uri="{9D8B030D-6E8A-4147-A177-3AD203B41FA5}">
                      <a16:colId xmlns:a16="http://schemas.microsoft.com/office/drawing/2014/main" val="2692531605"/>
                    </a:ext>
                  </a:extLst>
                </a:gridCol>
                <a:gridCol w="1805583">
                  <a:extLst>
                    <a:ext uri="{9D8B030D-6E8A-4147-A177-3AD203B41FA5}">
                      <a16:colId xmlns:a16="http://schemas.microsoft.com/office/drawing/2014/main" val="2508983424"/>
                    </a:ext>
                  </a:extLst>
                </a:gridCol>
                <a:gridCol w="3932772">
                  <a:extLst>
                    <a:ext uri="{9D8B030D-6E8A-4147-A177-3AD203B41FA5}">
                      <a16:colId xmlns:a16="http://schemas.microsoft.com/office/drawing/2014/main" val="2818431425"/>
                    </a:ext>
                  </a:extLst>
                </a:gridCol>
              </a:tblGrid>
              <a:tr h="730155">
                <a:tc>
                  <a:txBody>
                    <a:bodyPr/>
                    <a:lstStyle/>
                    <a:p>
                      <a:pPr algn="ctr" fontAlgn="ctr"/>
                      <a:r>
                        <a:rPr lang="en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[AB] Enclosure Hydrophone M14 </a:t>
                      </a:r>
                      <a:r>
                        <a:rPr lang="ko-KR" altLang="en-US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설치 비용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4497115"/>
                  </a:ext>
                </a:extLst>
              </a:tr>
              <a:tr h="730155">
                <a:tc>
                  <a:txBody>
                    <a:bodyPr/>
                    <a:lstStyle/>
                    <a:p>
                      <a:pPr algn="ctr" fontAlgn="ctr"/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b="0" u="none" strike="noStrike" dirty="0">
                          <a:solidFill>
                            <a:srgbClr val="000000"/>
                          </a:solidFill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1</a:t>
                      </a:r>
                      <a:r>
                        <a:rPr lang="ko-KR" altLang="en-US" sz="1200" b="0" u="none" strike="noStrike" dirty="0">
                          <a:solidFill>
                            <a:srgbClr val="000000"/>
                          </a:solidFill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개 설치 비용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12</a:t>
                      </a:r>
                      <a:r>
                        <a:rPr lang="ko-KR" altLang="en-US" sz="1200" u="none" strike="noStrike" dirty="0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개 설치 비용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서울시 한강 다리 </a:t>
                      </a:r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22</a:t>
                      </a:r>
                      <a:r>
                        <a:rPr lang="ko-KR" altLang="en-US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개의 설치 비용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14287085"/>
                  </a:ext>
                </a:extLst>
              </a:tr>
              <a:tr h="7301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 dirty="0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센서 가격</a:t>
                      </a:r>
                      <a:endParaRPr lang="ko-KR" alt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410,000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4920000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108240000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52081730"/>
                  </a:ext>
                </a:extLst>
              </a:tr>
              <a:tr h="7301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설치 비용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100,000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1200000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26400000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05311934"/>
                  </a:ext>
                </a:extLst>
              </a:tr>
              <a:tr h="7301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유지보수 비용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50,000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600000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13200000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12048067"/>
                  </a:ext>
                </a:extLst>
              </a:tr>
              <a:tr h="73015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총비용</a:t>
                      </a:r>
                      <a:endParaRPr lang="ko-KR" altLang="en-US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560,000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6720000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  <a:latin typeface="BM JUA OTF" panose="02020603020101020101" pitchFamily="18" charset="-127"/>
                          <a:ea typeface="BM JUA OTF" panose="02020603020101020101" pitchFamily="18" charset="-127"/>
                        </a:rPr>
                        <a:t>147840000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BM JUA OTF" panose="02020603020101020101" pitchFamily="18" charset="-127"/>
                        <a:ea typeface="BM JUA OTF" panose="02020603020101020101" pitchFamily="18" charset="-127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080776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6134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ko-KR" altLang="en-US" sz="4000" dirty="0">
                <a:latin typeface="BM JUA OTF" panose="02020603020101020101" pitchFamily="18" charset="-127"/>
                <a:ea typeface="BM JUA OTF" panose="02020603020101020101" pitchFamily="18" charset="-127"/>
              </a:rPr>
              <a:t>경제성 측면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AFC-1FFB-33A2-A00E-BE56C2043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47417"/>
            <a:ext cx="10515600" cy="27097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설치 비용과 유지보수 비용은 일반적인 예시입니다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 상황에 따라 바뀔 수 있습니다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 </a:t>
            </a:r>
            <a:endParaRPr kumimoji="1" lang="en-US" altLang="ko-KR" sz="25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marL="0" indent="0">
              <a:buNone/>
            </a:pP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자세한 실제 설치 비용과 유지 보수 비용을 알려면 관련 전문가나 업체에 문의해야 합니다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하지만 서울시에서 자살 예방으로 하는 것이고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,</a:t>
            </a: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 대령으로 하는 것이라면 왠만한 업체에서는 이 정도의 합이적인 비용과 질 좋은 서비스를 제공할 것으로 예상됩니다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정확하진 않지만 대략적인 비용 측면이며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,</a:t>
            </a: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 다리 개당 약 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700</a:t>
            </a: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만원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,</a:t>
            </a: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 전체 총 약 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1</a:t>
            </a: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억 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5</a:t>
            </a:r>
            <a:r>
              <a:rPr kumimoji="1" lang="ko-KR" altLang="en-US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천만원이면 자살 예방을 하는 것에 충분히 투자할 가치가 있다고 생각합니다</a:t>
            </a:r>
            <a:r>
              <a:rPr kumimoji="1" lang="en-US" altLang="ko-KR" sz="25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459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ko-KR" altLang="en-US" sz="3600" dirty="0">
                <a:latin typeface="BM JUA OTF" panose="02020603020101020101" pitchFamily="18" charset="-127"/>
                <a:ea typeface="BM JUA OTF" panose="02020603020101020101" pitchFamily="18" charset="-127"/>
              </a:rPr>
              <a:t>한강의 소음 측정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AFC-1FFB-33A2-A00E-BE56C2043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32192"/>
            <a:ext cx="10515600" cy="3612007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ko-KR" altLang="en-US" sz="2500" b="0" i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한강의 평상시 소음은 </a:t>
            </a:r>
            <a:r>
              <a:rPr lang="en-US" altLang="ko-KR" sz="2500" b="0" i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50 ~ 60 </a:t>
            </a:r>
            <a:r>
              <a:rPr lang="en" altLang="ko-KR" sz="2500" b="0" i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dB </a:t>
            </a:r>
            <a:r>
              <a:rPr lang="ko-KR" altLang="en-US" sz="2500" b="0" i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사이로 변동</a:t>
            </a:r>
            <a:endParaRPr lang="en-US" altLang="ko-KR" sz="2500" b="0" i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marL="0" indent="0" algn="ctr">
              <a:buNone/>
            </a:pPr>
            <a:r>
              <a:rPr lang="ko-KR" altLang="en-US" sz="2500" b="0" i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사람이 떨어졌을 때의 소음은 </a:t>
            </a:r>
            <a:r>
              <a:rPr lang="en-US" altLang="ko-KR" sz="2500" b="0" i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80 ~ 90 </a:t>
            </a:r>
            <a:r>
              <a:rPr lang="en" altLang="ko-KR" sz="2500" b="0" i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dB </a:t>
            </a:r>
            <a:r>
              <a:rPr lang="ko-KR" altLang="en-US" sz="2500" b="0" i="0" dirty="0">
                <a:effectLst/>
                <a:latin typeface="BM JUA OTF" panose="02020603020101020101" pitchFamily="18" charset="-127"/>
                <a:ea typeface="BM JUA OTF" panose="02020603020101020101" pitchFamily="18" charset="-127"/>
              </a:rPr>
              <a:t>사이로 측정</a:t>
            </a:r>
            <a:endParaRPr lang="en-US" altLang="ko-KR" sz="2500" b="0" i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marL="0" indent="0" algn="ctr">
              <a:buNone/>
            </a:pPr>
            <a:endParaRPr lang="en-US" altLang="ko-KR" sz="2500" b="0" i="0" dirty="0">
              <a:effectLst/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C9192CA-13FD-6226-D6C1-C1E98D1132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2417" y="2462785"/>
            <a:ext cx="5644437" cy="4290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369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ko-KR" altLang="en-US" sz="3600" dirty="0">
                <a:latin typeface="BM JUA OTF" panose="02020603020101020101" pitchFamily="18" charset="-127"/>
                <a:ea typeface="BM JUA OTF" panose="02020603020101020101" pitchFamily="18" charset="-127"/>
              </a:rPr>
              <a:t>한강의 소음 측정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0B7C98-4A6C-A83D-64CC-6AFC0F4D45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0180" y="1347991"/>
            <a:ext cx="9311640" cy="536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256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98AB5B3-7DD2-EC51-6B7D-C8B58C196B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l="6256" t="3828" r="75411" b="65673"/>
          <a:stretch/>
        </p:blipFill>
        <p:spPr>
          <a:xfrm>
            <a:off x="1906814" y="130015"/>
            <a:ext cx="8378371" cy="659797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2419CC8-1290-9102-8B0A-B231DC19CDD4}"/>
              </a:ext>
            </a:extLst>
          </p:cNvPr>
          <p:cNvSpPr txBox="1"/>
          <p:nvPr/>
        </p:nvSpPr>
        <p:spPr>
          <a:xfrm>
            <a:off x="1019629" y="2921169"/>
            <a:ext cx="101527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한강 대학생 사망 사건을 아시나요</a:t>
            </a:r>
            <a:r>
              <a:rPr lang="en-US" altLang="ko-KR" sz="6000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?</a:t>
            </a:r>
            <a:endParaRPr lang="ko-KR" altLang="en-US" sz="6000" dirty="0">
              <a:latin typeface="배달의민족 주아 OTF" panose="02020603020101020101" pitchFamily="18" charset="-127"/>
              <a:ea typeface="배달의민족 주아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913250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9924B9E7-8AB8-91EB-EEEA-7D3D00BFAC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474" y="452908"/>
            <a:ext cx="4419601" cy="46448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B36BB45-DBF0-4C69-217C-A84BDAA9F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7103" y="730497"/>
            <a:ext cx="5238948" cy="40896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07F804-3494-F446-8251-EC9E9D532B00}"/>
              </a:ext>
            </a:extLst>
          </p:cNvPr>
          <p:cNvSpPr txBox="1"/>
          <p:nvPr/>
        </p:nvSpPr>
        <p:spPr>
          <a:xfrm>
            <a:off x="1985070" y="5372100"/>
            <a:ext cx="8221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한강 대학생 사망 사건을 아시나요</a:t>
            </a:r>
            <a:r>
              <a:rPr lang="en-US" altLang="ko-KR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? </a:t>
            </a:r>
            <a:r>
              <a:rPr lang="ko-KR" altLang="en-US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꽃다운 나이 </a:t>
            </a:r>
            <a:r>
              <a:rPr lang="en-US" altLang="ko-KR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22</a:t>
            </a:r>
            <a:r>
              <a:rPr lang="ko-KR" altLang="en-US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세에 너무 안타까운 사건이라고 생각합니다</a:t>
            </a:r>
            <a:r>
              <a:rPr lang="en-US" altLang="ko-KR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. </a:t>
            </a:r>
          </a:p>
          <a:p>
            <a:r>
              <a:rPr lang="ko-KR" altLang="en-US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이 뿐만 아니라 여러 한강 교량 투신자살 사건이 증가하고 있으며</a:t>
            </a:r>
            <a:r>
              <a:rPr lang="en-US" altLang="ko-KR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,</a:t>
            </a:r>
          </a:p>
          <a:p>
            <a:r>
              <a:rPr lang="ko-KR" altLang="en-US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위의 기사를 보시면 </a:t>
            </a:r>
            <a:r>
              <a:rPr lang="ko-KR" altLang="en-US" dirty="0" err="1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아시다시피</a:t>
            </a:r>
            <a:r>
              <a:rPr lang="ko-KR" altLang="en-US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 서울시에서는 대책을 마련하려고 여러 생각을 하고 있습니다</a:t>
            </a:r>
            <a:r>
              <a:rPr lang="en-US" altLang="ko-KR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. </a:t>
            </a:r>
          </a:p>
          <a:p>
            <a:endParaRPr lang="ko-KR" altLang="en-US" dirty="0">
              <a:latin typeface="배달의민족 주아 OTF" panose="02020603020101020101" pitchFamily="18" charset="-127"/>
              <a:ea typeface="배달의민족 주아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8128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610E04E2-483F-199A-5836-A5C23D49CEBD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796090" y="1148535"/>
                <a:ext cx="10599821" cy="4560931"/>
              </a:xfrm>
            </p:spPr>
            <p:txBody>
              <a:bodyPr>
                <a:normAutofit/>
              </a:bodyPr>
              <a:lstStyle/>
              <a:p>
                <a:pPr algn="ctr"/>
                <a:r>
                  <a:rPr lang="en-US" altLang="ko-KR" sz="3500" strike="sngStrike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</a:rPr>
                  <a:t>AIOT</a:t>
                </a:r>
                <a:r>
                  <a:rPr lang="ko-KR" altLang="en-US" sz="3500" strike="sngStrike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</a:rPr>
                  <a:t>를 이용한 한강의 파동의 진폭과 주파수 변화 파악</a:t>
                </a:r>
                <a:br>
                  <a:rPr lang="en-US" altLang="ko-KR" sz="3500" strike="sngStrike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</a:rPr>
                </a:br>
                <a:br>
                  <a:rPr lang="en-US" altLang="ko-KR" sz="3500" strike="sngStrike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</a:rPr>
                </a:br>
                <a:r>
                  <a:rPr lang="en-US" altLang="ko-KR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itchFamily="2" charset="2"/>
                  </a:rPr>
                  <a:t>-&gt;</a:t>
                </a:r>
                <a:r>
                  <a:rPr lang="ko-KR" altLang="en-US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  <a:t> </a:t>
                </a:r>
                <a:r>
                  <a:rPr lang="en-US" altLang="ko-KR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  <a:t>AIOT</a:t>
                </a:r>
                <a:r>
                  <a:rPr lang="ko-KR" altLang="en-US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  <a:t>와 </a:t>
                </a:r>
                <a:r>
                  <a:rPr lang="en-US" altLang="ko-KR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  <a:t>Hydrophone</a:t>
                </a:r>
                <a:r>
                  <a:rPr lang="ko-KR" altLang="en-US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  <a:t>을 이용한 한강의 수중 소음 패턴을 파악</a:t>
                </a:r>
                <a:br>
                  <a:rPr lang="en-US" altLang="ko-KR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</a:br>
                <a:r>
                  <a:rPr lang="en-US" altLang="ko-KR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  <a:t>-&gt;</a:t>
                </a:r>
                <a:r>
                  <a:rPr lang="ko-KR" altLang="en-US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  <a:t> 이상이 감지된다면 관할 소방서에 앱을 통해 경보를 알림</a:t>
                </a:r>
                <a:br>
                  <a:rPr lang="en-US" altLang="ko-KR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</a:br>
                <a:br>
                  <a:rPr lang="en-US" altLang="ko-KR" sz="3500" dirty="0"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</a:br>
                <a14:m>
                  <m:oMath xmlns:m="http://schemas.openxmlformats.org/officeDocument/2006/math">
                    <m:r>
                      <a:rPr lang="ko-KR" altLang="en-US" sz="35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배달의민족 주아 OTF" panose="02020603020101020101" pitchFamily="18" charset="-127"/>
                        <a:sym typeface="Wingdings" panose="05000000000000000000" pitchFamily="2" charset="2"/>
                      </a:rPr>
                      <m:t>∴</m:t>
                    </m:r>
                  </m:oMath>
                </a14:m>
                <a:r>
                  <a:rPr lang="ko-KR" altLang="en-US" sz="3500" dirty="0">
                    <a:solidFill>
                      <a:srgbClr val="FF0000"/>
                    </a:solidFill>
                    <a:latin typeface="배달의민족 주아 OTF" panose="02020603020101020101" pitchFamily="18" charset="-127"/>
                    <a:ea typeface="배달의민족 주아 OTF" panose="02020603020101020101" pitchFamily="18" charset="-127"/>
                    <a:sym typeface="Wingdings" panose="05000000000000000000" pitchFamily="2" charset="2"/>
                  </a:rPr>
                  <a:t> 투신 후 빠른 대응 가능</a:t>
                </a:r>
                <a:endParaRPr lang="ko-KR" altLang="en-US" sz="3500" dirty="0">
                  <a:latin typeface="배달의민족 주아 OTF" panose="02020603020101020101" pitchFamily="18" charset="-127"/>
                  <a:ea typeface="배달의민족 주아 OTF" panose="02020603020101020101" pitchFamily="18" charset="-127"/>
                </a:endParaRPr>
              </a:p>
            </p:txBody>
          </p:sp>
        </mc:Choice>
        <mc:Fallback>
          <p:sp>
            <p:nvSpPr>
              <p:cNvPr id="2" name="제목 1">
                <a:extLst>
                  <a:ext uri="{FF2B5EF4-FFF2-40B4-BE49-F238E27FC236}">
                    <a16:creationId xmlns:a16="http://schemas.microsoft.com/office/drawing/2014/main" id="{610E04E2-483F-199A-5836-A5C23D49CE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796090" y="1148535"/>
                <a:ext cx="10599821" cy="4560931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8819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10E04E2-483F-199A-5836-A5C23D49C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090" y="1148535"/>
            <a:ext cx="10599821" cy="4560931"/>
          </a:xfrm>
        </p:spPr>
        <p:txBody>
          <a:bodyPr>
            <a:normAutofit/>
          </a:bodyPr>
          <a:lstStyle/>
          <a:p>
            <a:pPr algn="ctr"/>
            <a:r>
              <a:rPr lang="ko-KR" altLang="en-US" sz="3500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의문점</a:t>
            </a:r>
            <a:r>
              <a:rPr lang="en-US" altLang="ko-KR" sz="3500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:</a:t>
            </a:r>
            <a:r>
              <a:rPr lang="ko-KR" altLang="en-US" sz="3500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 소리의 오류나 다른 상황으로 인해 판단이 잘못되어 구급관이 잘못 출동하는 경우가 발생할 수 있지 않을까요</a:t>
            </a:r>
            <a:r>
              <a:rPr lang="en-US" altLang="ko-KR" sz="3500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?</a:t>
            </a:r>
            <a:br>
              <a:rPr lang="en-US" altLang="ko-KR" sz="3500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</a:br>
            <a:br>
              <a:rPr lang="en-US" altLang="ko-KR" sz="3500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</a:br>
            <a:r>
              <a:rPr lang="ko-KR" altLang="en-US" sz="3500" dirty="0">
                <a:highlight>
                  <a:srgbClr val="FFFF00"/>
                </a:highlight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그  순간의 </a:t>
            </a:r>
            <a:r>
              <a:rPr lang="en-US" altLang="ko-KR" sz="3500" dirty="0">
                <a:highlight>
                  <a:srgbClr val="FFFF00"/>
                </a:highlight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CCTV</a:t>
            </a:r>
            <a:r>
              <a:rPr lang="ko-KR" altLang="en-US" sz="3500" dirty="0" err="1">
                <a:highlight>
                  <a:srgbClr val="FFFF00"/>
                </a:highlight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를</a:t>
            </a:r>
            <a:r>
              <a:rPr lang="ko-KR" altLang="en-US" sz="3500" dirty="0">
                <a:highlight>
                  <a:srgbClr val="FFFF00"/>
                </a:highlight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  <a:t> 경보와 함께 주어서 확인 후 출동 가능</a:t>
            </a:r>
            <a:br>
              <a:rPr lang="en-US" altLang="ko-KR" sz="3500" dirty="0">
                <a:latin typeface="배달의민족 주아 OTF" panose="02020603020101020101" pitchFamily="18" charset="-127"/>
                <a:ea typeface="배달의민족 주아 OTF" panose="02020603020101020101" pitchFamily="18" charset="-127"/>
              </a:rPr>
            </a:br>
            <a:endParaRPr lang="ko-KR" altLang="en-US" sz="3500" dirty="0">
              <a:latin typeface="배달의민족 주아 OTF" panose="02020603020101020101" pitchFamily="18" charset="-127"/>
              <a:ea typeface="배달의민족 주아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6511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Hydrophone?</a:t>
            </a:r>
            <a:endParaRPr kumimoji="1" lang="ko-KR" altLang="en-US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AFC-1FFB-33A2-A00E-BE56C20434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-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기본 원리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</a:p>
          <a:p>
            <a:pPr marL="0" indent="0">
              <a:buNone/>
            </a:pP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하이드로폰은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물 속의 압력 변화를 감지하고 이를 전기 신호로 변환하는 원리로 작동합니다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대부분의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하이드로폰은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세라믹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피에조전기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소재 또는 기타 민감한 소재를 사용하여 압력 변화를 감지하며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이러한 변화를 전기 신호로 변환합니다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kumimoji="1" lang="en-US" altLang="ko-KR" sz="13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marL="0" indent="0">
              <a:buNone/>
            </a:pP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-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주요 특성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b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</a:b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주파수 응답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하이드로폰은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특정 주파수 범위 내에서 가장 잘 작동합니다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이 주파수 범위는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하이드로폰의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디자인 및 소재에 따라 다르며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특정 애플리케이션에 따라 선택됩니다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방향성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일부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하이드로폰은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특정 방향에서의 소리를 더 잘 감지할 수 있습니다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이러한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하이드로폰을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방향성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하이드로폰이라고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합니다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민감도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하이드로폰의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민감도는 감지된 압력 변화의 크기에 따라 출력되는 전기 신호의 크기를 나타냅니다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kumimoji="1" lang="en-US" altLang="ko-KR" sz="13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marL="0" indent="0">
              <a:buNone/>
            </a:pP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-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사용 용도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수중 음향 연구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하이드로폰은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바다나 호수에서의 동물들의 소리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지진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해저 활동 등의 소리를 연구하는 데 사용됩니다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해양 생물학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돌고래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고래 및 기타 수중 동물들의 소리를 연구하고 기록하는 데 사용됩니다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산업 및 군사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하이드로폰은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선박의 소음 감지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잠수함 탐지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해저 파이프라인의 유출 감지 등에 사용됩니다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환경 모니터링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: </a:t>
            </a:r>
            <a:r>
              <a:rPr kumimoji="1" lang="ko-KR" altLang="en-US" sz="13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하이드로폰은</a:t>
            </a:r>
            <a:r>
              <a:rPr kumimoji="1" lang="ko-KR" altLang="en-US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 물의 질 변화나 특정 환경 요인에 따른 수중 소음 변화를 모니터링하는 데 사용될 수 있습니다</a:t>
            </a:r>
            <a:r>
              <a:rPr kumimoji="1" lang="en-US" altLang="ko-KR" sz="13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kumimoji="1" lang="en-US" altLang="ko-KR" sz="13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marL="0" indent="0">
              <a:buNone/>
            </a:pPr>
            <a:endParaRPr kumimoji="1" lang="ko-KR" altLang="en-US" sz="13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5979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[AB] Enclosure Hydrophone M14</a:t>
            </a:r>
            <a:endParaRPr kumimoji="1" lang="ko-KR" altLang="en-US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C576765-79D8-17E7-FE7C-30C315DFC6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9908" y="1484975"/>
            <a:ext cx="9092184" cy="4947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323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 dirty="0">
                <a:latin typeface="BM JUA OTF" panose="02020603020101020101" pitchFamily="18" charset="-127"/>
                <a:ea typeface="BM JUA OTF" panose="02020603020101020101" pitchFamily="18" charset="-127"/>
              </a:rPr>
              <a:t>[AB] Enclosure Hydrophone M14</a:t>
            </a:r>
            <a:endParaRPr kumimoji="1" lang="ko-KR" altLang="en-US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C2624FD-1B33-91C3-CE85-8BFA1042B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268" y="1615263"/>
            <a:ext cx="9267464" cy="487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098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2DD6FB-DCC5-8FFF-7DEE-06957F75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ko-KR" sz="3400" dirty="0">
                <a:latin typeface="BM JUA OTF" panose="02020603020101020101" pitchFamily="18" charset="-127"/>
                <a:ea typeface="BM JUA OTF" panose="02020603020101020101" pitchFamily="18" charset="-127"/>
              </a:rPr>
              <a:t>[AB] Enclosure Hydrophone M14</a:t>
            </a:r>
            <a:r>
              <a:rPr kumimoji="1" lang="ko-KR" altLang="en-US" sz="3400" dirty="0">
                <a:latin typeface="BM JUA OTF" panose="02020603020101020101" pitchFamily="18" charset="-127"/>
                <a:ea typeface="BM JUA OTF" panose="02020603020101020101" pitchFamily="18" charset="-127"/>
              </a:rPr>
              <a:t>을 이용한 소음 감지 방법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316AFC-1FFB-33A2-A00E-BE56C20434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1. **</a:t>
            </a:r>
            <a:r>
              <a:rPr kumimoji="1" lang="ko-KR" altLang="en-US" sz="12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배치**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ko-KR" altLang="en-US" sz="12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하이드로폰을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적절한 위치에 설치합니다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감지 범위와 대상 지역을 고려하여 최적의 위치에 설치하는 것이 중요합니다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2.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감지 민감도 설정**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[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AB] Enclosure Hydrophone M14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는 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60</a:t>
            </a:r>
            <a:r>
              <a:rPr kumimoji="1" lang="en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dB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의 민감도를 가진다고 했으므로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이를 고려하여 감지 민감도를 설정합니다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초기 설정은 평상시 물의 배경 소음을 기록하여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이보다 큰 소음이 감지되면 경보가 작동하도록 설정할 수 있습니다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3.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배경 소음 기록**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먼저 </a:t>
            </a:r>
            <a:r>
              <a:rPr kumimoji="1" lang="ko-KR" altLang="en-US" sz="12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하이드로폰을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사용하여 정상적인 상황에서의 배경 소음을 기록합니다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이를 통해 사람이 떨어지는 소리와 구분할 수 있는 기준을 설정합니다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4.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경보 시스템 연결**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ko-KR" altLang="en-US" sz="12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하이드로폰의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출력을 경보 시스템이나 모니터링 소프트웨어에 연결합니다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소음이 일정 기준을 초과하면 경보가 울리도록 설정합니다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5.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테스트 및 보정**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ko-KR" altLang="en-US" sz="12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하이드로폰의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설정을 테스트하기 위해 실제로 물에 무언가를 떨어뜨려 소음을 발생시켜 보고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그에 따른 반응을 확인합니다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필요에 따라 감지 민감도나 경보 기준을 보정할 수 있습니다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6. **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지속적 모니터링 및 유지보수**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:</a:t>
            </a:r>
          </a:p>
          <a:p>
            <a:pPr marL="0" indent="0">
              <a:buNone/>
            </a:pP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  - </a:t>
            </a:r>
            <a:r>
              <a:rPr kumimoji="1" lang="ko-KR" altLang="en-US" sz="1200" dirty="0" err="1">
                <a:latin typeface="BM JUA OTF" panose="02020603020101020101" pitchFamily="18" charset="-127"/>
                <a:ea typeface="BM JUA OTF" panose="02020603020101020101" pitchFamily="18" charset="-127"/>
              </a:rPr>
              <a:t>하이드로폰의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 작동 상태를 지속적으로 모니터링하며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필요시 유지보수를 실시합니다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</a:p>
          <a:p>
            <a:pPr marL="0" indent="0">
              <a:buNone/>
            </a:pPr>
            <a:endParaRPr kumimoji="1" lang="en-US" altLang="ko-KR" sz="1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  <a:p>
            <a:pPr marL="0" indent="0">
              <a:buNone/>
            </a:pP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사람이 물에 떨어질 때 발생하는 소음의 특성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물의 깊이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현장 조건 등을 고려하여 설정을 조정해야 합니다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또한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, </a:t>
            </a:r>
            <a:r>
              <a:rPr kumimoji="1" lang="ko-KR" altLang="en-US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실제로 사람이 떨어질 때의 소음과 다른 원인으로 인한 소음을 구분하기 위한 추가적인 연구와 실험이 필요할 수 있습니다</a:t>
            </a:r>
            <a:r>
              <a:rPr kumimoji="1" lang="en-US" altLang="ko-KR" sz="1200" dirty="0">
                <a:latin typeface="BM JUA OTF" panose="02020603020101020101" pitchFamily="18" charset="-127"/>
                <a:ea typeface="BM JUA OTF" panose="02020603020101020101" pitchFamily="18" charset="-127"/>
              </a:rPr>
              <a:t>.</a:t>
            </a:r>
            <a:endParaRPr kumimoji="1" lang="ko-KR" altLang="en-US" sz="1200" dirty="0">
              <a:latin typeface="BM JUA OTF" panose="02020603020101020101" pitchFamily="18" charset="-127"/>
              <a:ea typeface="BM JUA 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30890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1145</Words>
  <Application>Microsoft Macintosh PowerPoint</Application>
  <PresentationFormat>와이드스크린</PresentationFormat>
  <Paragraphs>89</Paragraphs>
  <Slides>15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맑은 고딕</vt:lpstr>
      <vt:lpstr>배달의민족 주아 OTF</vt:lpstr>
      <vt:lpstr>BM JUA OTF</vt:lpstr>
      <vt:lpstr>Arial</vt:lpstr>
      <vt:lpstr>Cambria Math</vt:lpstr>
      <vt:lpstr>Office 테마</vt:lpstr>
      <vt:lpstr>2023 서울 지능형 사물인터넷 최종 발표</vt:lpstr>
      <vt:lpstr>PowerPoint 프레젠테이션</vt:lpstr>
      <vt:lpstr>PowerPoint 프레젠테이션</vt:lpstr>
      <vt:lpstr>AIOT를 이용한 한강의 파동의 진폭과 주파수 변화 파악  -&gt; AIOT와 Hydrophone을 이용한 한강의 수중 소음 패턴을 파악 -&gt; 이상이 감지된다면 관할 소방서에 앱을 통해 경보를 알림  ∴ 투신 후 빠른 대응 가능</vt:lpstr>
      <vt:lpstr>의문점: 소리의 오류나 다른 상황으로 인해 판단이 잘못되어 구급관이 잘못 출동하는 경우가 발생할 수 있지 않을까요?  그  순간의 CCTV를 경보와 함께 주어서 확인 후 출동 가능 </vt:lpstr>
      <vt:lpstr>Hydrophone?</vt:lpstr>
      <vt:lpstr>[AB] Enclosure Hydrophone M14</vt:lpstr>
      <vt:lpstr>[AB] Enclosure Hydrophone M14</vt:lpstr>
      <vt:lpstr>[AB] Enclosure Hydrophone M14을 이용한 소음 감지 방법</vt:lpstr>
      <vt:lpstr>[AB] Enclosure Hydrophone M14를 선택한 이유</vt:lpstr>
      <vt:lpstr>[AB] Enclosure Hydrophone M14 설치 위치 및 설치 개수</vt:lpstr>
      <vt:lpstr>경제성 측면</vt:lpstr>
      <vt:lpstr>경제성 측면</vt:lpstr>
      <vt:lpstr>한강의 소음 측정</vt:lpstr>
      <vt:lpstr>한강의 소음 측정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서울 지능형 사물인터넷 </dc:title>
  <dc:creator>이민성</dc:creator>
  <cp:lastModifiedBy>이민성</cp:lastModifiedBy>
  <cp:revision>2</cp:revision>
  <dcterms:created xsi:type="dcterms:W3CDTF">2023-11-02T08:53:57Z</dcterms:created>
  <dcterms:modified xsi:type="dcterms:W3CDTF">2023-11-02T09:38:39Z</dcterms:modified>
</cp:coreProperties>
</file>

<file path=docProps/thumbnail.jpeg>
</file>